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Lst>
  <p:sldSz cx="9144000" cy="5143500" type="screen16x9"/>
  <p:notesSz cx="6950075" cy="9236075"/>
  <p:embeddedFontLst>
    <p:embeddedFont>
      <p:font typeface="Playfair Display" panose="00000500000000000000" pitchFamily="2" charset="0"/>
      <p:regular r:id="rId23"/>
      <p:bold r:id="rId24"/>
      <p:italic r:id="rId25"/>
      <p:boldItalic r:id="rId26"/>
    </p:embeddedFont>
    <p:embeddedFont>
      <p:font typeface="Playfair Display SC" panose="00000500000000000000" pitchFamily="2" charset="0"/>
      <p:regular r:id="rId27"/>
      <p:bold r:id="rId28"/>
      <p:italic r:id="rId29"/>
      <p:boldItalic r:id="rId30"/>
    </p:embeddedFont>
    <p:embeddedFont>
      <p:font typeface="Prompt" panose="00000500000000000000" pitchFamily="2" charset="-34"/>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9079D5-EB02-40DE-8984-02438FD73751}">
  <a:tblStyle styleId="{B19079D5-EB02-40DE-8984-02438FD7375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bc3cc6128_0_3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bc3cc6128_0_37: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e648a350b4_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e648a350b4_0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e648a350b4_0_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e648a350b4_0_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e648a350b4_0_1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e648a350b4_0_1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e648a350b4_0_1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e648a350b4_0_1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e648a350b4_0_2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e648a350b4_0_2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e648a350b4_0_2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e648a350b4_0_2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753f119c88_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753f119c88_0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8E4E730D-BABB-C64B-CDDB-4CCF91ABF928}"/>
            </a:ext>
          </a:extLst>
        </p:cNvPr>
        <p:cNvGrpSpPr/>
        <p:nvPr/>
      </p:nvGrpSpPr>
      <p:grpSpPr>
        <a:xfrm>
          <a:off x="0" y="0"/>
          <a:ext cx="0" cy="0"/>
          <a:chOff x="0" y="0"/>
          <a:chExt cx="0" cy="0"/>
        </a:xfrm>
      </p:grpSpPr>
      <p:sp>
        <p:nvSpPr>
          <p:cNvPr id="152" name="Google Shape;152;g2753f119c88_0_0:notes">
            <a:extLst>
              <a:ext uri="{FF2B5EF4-FFF2-40B4-BE49-F238E27FC236}">
                <a16:creationId xmlns:a16="http://schemas.microsoft.com/office/drawing/2014/main" id="{2431171C-CC67-64D0-F261-A41558603812}"/>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753f119c88_0_0:notes">
            <a:extLst>
              <a:ext uri="{FF2B5EF4-FFF2-40B4-BE49-F238E27FC236}">
                <a16:creationId xmlns:a16="http://schemas.microsoft.com/office/drawing/2014/main" id="{840255E8-3786-FAB4-27FC-EE7A69CCA45E}"/>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4012803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53f119c88_0_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753f119c88_0_6: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bc3cc6128_0_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bc3cc6128_0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bc3cc6346_0_3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ebc3cc6346_0_33: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bc3cc6128_0_6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ebc3cc6128_0_6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bc3cc6128_0_1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bc3cc6128_0_11: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bc3cc6128_0_1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bc3cc6128_0_17: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bc3cc6128_0_2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bc3cc6128_0_2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bc3cc6128_0_2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bc3cc6128_0_27: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bc3cc6128_0_3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bc3cc6128_0_3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bc3cc6346_0_4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bc3cc6346_0_4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9EA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696" y="537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latin typeface="Playfair Display SC"/>
                <a:ea typeface="Playfair Display SC"/>
                <a:cs typeface="Playfair Display SC"/>
                <a:sym typeface="Playfair Display SC"/>
              </a:rPr>
              <a:t>2025 ACCESS &amp; Alternate ACCESS Score Reports</a:t>
            </a:r>
            <a:endParaRPr dirty="0">
              <a:latin typeface="Playfair Display SC"/>
              <a:ea typeface="Playfair Display SC"/>
              <a:cs typeface="Playfair Display SC"/>
              <a:sym typeface="Playfair Display SC"/>
            </a:endParaRPr>
          </a:p>
        </p:txBody>
      </p:sp>
      <p:sp>
        <p:nvSpPr>
          <p:cNvPr id="55" name="Google Shape;55;p13"/>
          <p:cNvSpPr txBox="1">
            <a:spLocks noGrp="1"/>
          </p:cNvSpPr>
          <p:nvPr>
            <p:ph type="subTitle" idx="1"/>
          </p:nvPr>
        </p:nvSpPr>
        <p:spPr>
          <a:xfrm>
            <a:off x="311700" y="210637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dirty="0">
                <a:latin typeface="Playfair Display"/>
                <a:ea typeface="Playfair Display"/>
                <a:cs typeface="Playfair Display"/>
                <a:sym typeface="Playfair Display"/>
              </a:rPr>
              <a:t>Middle Township Elementary Schools</a:t>
            </a:r>
            <a:endParaRPr dirty="0">
              <a:latin typeface="Playfair Display"/>
              <a:ea typeface="Playfair Display"/>
              <a:cs typeface="Playfair Display"/>
              <a:sym typeface="Playfair Display"/>
            </a:endParaRPr>
          </a:p>
          <a:p>
            <a:pPr marL="0" lvl="0" indent="0" algn="ctr" rtl="0">
              <a:spcBef>
                <a:spcPts val="0"/>
              </a:spcBef>
              <a:spcAft>
                <a:spcPts val="0"/>
              </a:spcAft>
              <a:buNone/>
            </a:pPr>
            <a:r>
              <a:rPr lang="en" dirty="0">
                <a:latin typeface="Playfair Display"/>
                <a:ea typeface="Playfair Display"/>
                <a:cs typeface="Playfair Display"/>
                <a:sym typeface="Playfair Display"/>
              </a:rPr>
              <a:t>July 17, 2025</a:t>
            </a:r>
            <a:endParaRPr dirty="0">
              <a:latin typeface="Playfair Display"/>
              <a:ea typeface="Playfair Display"/>
              <a:cs typeface="Playfair Display"/>
              <a:sym typeface="Playfair Display"/>
            </a:endParaRPr>
          </a:p>
        </p:txBody>
      </p:sp>
      <p:pic>
        <p:nvPicPr>
          <p:cNvPr id="56" name="Google Shape;56;p13"/>
          <p:cNvPicPr preferRelativeResize="0"/>
          <p:nvPr/>
        </p:nvPicPr>
        <p:blipFill>
          <a:blip r:embed="rId3">
            <a:alphaModFix/>
          </a:blip>
          <a:stretch>
            <a:fillRect/>
          </a:stretch>
        </p:blipFill>
        <p:spPr>
          <a:xfrm>
            <a:off x="5542025" y="2841025"/>
            <a:ext cx="1702225" cy="2212025"/>
          </a:xfrm>
          <a:prstGeom prst="rect">
            <a:avLst/>
          </a:prstGeom>
          <a:noFill/>
          <a:ln>
            <a:noFill/>
          </a:ln>
        </p:spPr>
      </p:pic>
      <p:pic>
        <p:nvPicPr>
          <p:cNvPr id="57" name="Google Shape;57;p13"/>
          <p:cNvPicPr preferRelativeResize="0"/>
          <p:nvPr/>
        </p:nvPicPr>
        <p:blipFill>
          <a:blip r:embed="rId4">
            <a:alphaModFix/>
          </a:blip>
          <a:stretch>
            <a:fillRect/>
          </a:stretch>
        </p:blipFill>
        <p:spPr>
          <a:xfrm>
            <a:off x="1601075" y="3026400"/>
            <a:ext cx="3329000" cy="1348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6th Grade Frequency Report</a:t>
            </a:r>
            <a:endParaRPr>
              <a:latin typeface="Playfair Display SC"/>
              <a:ea typeface="Playfair Display SC"/>
              <a:cs typeface="Playfair Display SC"/>
              <a:sym typeface="Playfair Display SC"/>
            </a:endParaRPr>
          </a:p>
        </p:txBody>
      </p:sp>
      <p:graphicFrame>
        <p:nvGraphicFramePr>
          <p:cNvPr id="114" name="Google Shape;114;p22"/>
          <p:cNvGraphicFramePr/>
          <p:nvPr>
            <p:extLst>
              <p:ext uri="{D42A27DB-BD31-4B8C-83A1-F6EECF244321}">
                <p14:modId xmlns:p14="http://schemas.microsoft.com/office/powerpoint/2010/main" val="1226065912"/>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:10 </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7th Grade Frequency Report</a:t>
            </a:r>
            <a:endParaRPr>
              <a:latin typeface="Playfair Display SC"/>
              <a:ea typeface="Playfair Display SC"/>
              <a:cs typeface="Playfair Display SC"/>
              <a:sym typeface="Playfair Display SC"/>
            </a:endParaRPr>
          </a:p>
        </p:txBody>
      </p:sp>
      <p:graphicFrame>
        <p:nvGraphicFramePr>
          <p:cNvPr id="120" name="Google Shape;120;p23"/>
          <p:cNvGraphicFramePr/>
          <p:nvPr>
            <p:extLst>
              <p:ext uri="{D42A27DB-BD31-4B8C-83A1-F6EECF244321}">
                <p14:modId xmlns:p14="http://schemas.microsoft.com/office/powerpoint/2010/main" val="961233807"/>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6</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60%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:10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8th Grade Frequency Report</a:t>
            </a:r>
            <a:endParaRPr>
              <a:latin typeface="Playfair Display SC"/>
              <a:ea typeface="Playfair Display SC"/>
              <a:cs typeface="Playfair Display SC"/>
              <a:sym typeface="Playfair Display SC"/>
            </a:endParaRPr>
          </a:p>
        </p:txBody>
      </p:sp>
      <p:graphicFrame>
        <p:nvGraphicFramePr>
          <p:cNvPr id="126" name="Google Shape;126;p24"/>
          <p:cNvGraphicFramePr/>
          <p:nvPr>
            <p:extLst>
              <p:ext uri="{D42A27DB-BD31-4B8C-83A1-F6EECF244321}">
                <p14:modId xmlns:p14="http://schemas.microsoft.com/office/powerpoint/2010/main" val="2258048555"/>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5</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50%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:10 </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9th Grade Frequency Report</a:t>
            </a:r>
            <a:endParaRPr>
              <a:latin typeface="Playfair Display SC"/>
              <a:ea typeface="Playfair Display SC"/>
              <a:cs typeface="Playfair Display SC"/>
              <a:sym typeface="Playfair Display SC"/>
            </a:endParaRPr>
          </a:p>
        </p:txBody>
      </p:sp>
      <p:graphicFrame>
        <p:nvGraphicFramePr>
          <p:cNvPr id="132" name="Google Shape;132;p25"/>
          <p:cNvGraphicFramePr/>
          <p:nvPr>
            <p:extLst>
              <p:ext uri="{D42A27DB-BD31-4B8C-83A1-F6EECF244321}">
                <p14:modId xmlns:p14="http://schemas.microsoft.com/office/powerpoint/2010/main" val="718551053"/>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:10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10th Grade Frequency Report</a:t>
            </a:r>
            <a:endParaRPr>
              <a:latin typeface="Playfair Display SC"/>
              <a:ea typeface="Playfair Display SC"/>
              <a:cs typeface="Playfair Display SC"/>
              <a:sym typeface="Playfair Display SC"/>
            </a:endParaRPr>
          </a:p>
        </p:txBody>
      </p:sp>
      <p:graphicFrame>
        <p:nvGraphicFramePr>
          <p:cNvPr id="138" name="Google Shape;138;p26"/>
          <p:cNvGraphicFramePr/>
          <p:nvPr>
            <p:extLst>
              <p:ext uri="{D42A27DB-BD31-4B8C-83A1-F6EECF244321}">
                <p14:modId xmlns:p14="http://schemas.microsoft.com/office/powerpoint/2010/main" val="2143882468"/>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5</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50%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:10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11th Grade Frequency Report</a:t>
            </a:r>
            <a:endParaRPr>
              <a:latin typeface="Playfair Display SC"/>
              <a:ea typeface="Playfair Display SC"/>
              <a:cs typeface="Playfair Display SC"/>
              <a:sym typeface="Playfair Display SC"/>
            </a:endParaRPr>
          </a:p>
        </p:txBody>
      </p:sp>
      <p:graphicFrame>
        <p:nvGraphicFramePr>
          <p:cNvPr id="144" name="Google Shape;144;p27"/>
          <p:cNvGraphicFramePr/>
          <p:nvPr>
            <p:extLst>
              <p:ext uri="{D42A27DB-BD31-4B8C-83A1-F6EECF244321}">
                <p14:modId xmlns:p14="http://schemas.microsoft.com/office/powerpoint/2010/main" val="614544812"/>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:5</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12th Grade Frequency Report</a:t>
            </a:r>
            <a:endParaRPr>
              <a:latin typeface="Playfair Display SC"/>
              <a:ea typeface="Playfair Display SC"/>
              <a:cs typeface="Playfair Display SC"/>
              <a:sym typeface="Playfair Display SC"/>
            </a:endParaRPr>
          </a:p>
        </p:txBody>
      </p:sp>
      <p:graphicFrame>
        <p:nvGraphicFramePr>
          <p:cNvPr id="150" name="Google Shape;150;p28"/>
          <p:cNvGraphicFramePr/>
          <p:nvPr>
            <p:extLst>
              <p:ext uri="{D42A27DB-BD31-4B8C-83A1-F6EECF244321}">
                <p14:modId xmlns:p14="http://schemas.microsoft.com/office/powerpoint/2010/main" val="1190619415"/>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75%</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25%</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311700" y="276937"/>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dirty="0">
                <a:latin typeface="Playfair Display SC"/>
                <a:ea typeface="Playfair Display SC"/>
                <a:cs typeface="Playfair Display SC"/>
                <a:sym typeface="Playfair Display SC"/>
              </a:rPr>
              <a:t>Exit/Entry/Continuation</a:t>
            </a:r>
            <a:endParaRPr b="1" dirty="0">
              <a:latin typeface="Playfair Display SC"/>
              <a:ea typeface="Playfair Display SC"/>
              <a:cs typeface="Playfair Display SC"/>
              <a:sym typeface="Playfair Display SC"/>
            </a:endParaRPr>
          </a:p>
        </p:txBody>
      </p:sp>
      <p:graphicFrame>
        <p:nvGraphicFramePr>
          <p:cNvPr id="156" name="Google Shape;156;p29"/>
          <p:cNvGraphicFramePr/>
          <p:nvPr>
            <p:extLst>
              <p:ext uri="{D42A27DB-BD31-4B8C-83A1-F6EECF244321}">
                <p14:modId xmlns:p14="http://schemas.microsoft.com/office/powerpoint/2010/main" val="2418166493"/>
              </p:ext>
            </p:extLst>
          </p:nvPr>
        </p:nvGraphicFramePr>
        <p:xfrm>
          <a:off x="952500" y="1155326"/>
          <a:ext cx="7239000" cy="3169680"/>
        </p:xfrm>
        <a:graphic>
          <a:graphicData uri="http://schemas.openxmlformats.org/drawingml/2006/table">
            <a:tbl>
              <a:tblPr>
                <a:noFill/>
                <a:tableStyleId>{B19079D5-EB02-40DE-8984-02438FD73751}</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Grade</a:t>
                      </a:r>
                      <a:endParaRPr b="1">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dirty="0">
                          <a:latin typeface="Playfair Display"/>
                          <a:ea typeface="Playfair Display"/>
                          <a:cs typeface="Playfair Display"/>
                          <a:sym typeface="Playfair Display"/>
                        </a:rPr>
                        <a:t>Exit</a:t>
                      </a:r>
                      <a:endParaRPr b="1"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dirty="0">
                          <a:latin typeface="Playfair Display"/>
                          <a:ea typeface="Playfair Display"/>
                          <a:cs typeface="Playfair Display"/>
                          <a:sym typeface="Playfair Display"/>
                        </a:rPr>
                        <a:t>Entry </a:t>
                      </a:r>
                      <a:endParaRPr b="1"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Continuation</a:t>
                      </a:r>
                      <a:endParaRPr b="1">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Kindergarten</a:t>
                      </a:r>
                      <a:endParaRPr>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23</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23</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G1</a:t>
                      </a:r>
                      <a:endParaRPr>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25</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G2</a:t>
                      </a:r>
                      <a:endParaRPr>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G3</a:t>
                      </a:r>
                      <a:endParaRPr>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15</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G4</a:t>
                      </a:r>
                      <a:endParaRPr>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8</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G5</a:t>
                      </a:r>
                      <a:endParaRPr>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8</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G6</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8</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BD15AE33-4E74-B213-AC1D-59F5F75A01DF}"/>
            </a:ext>
          </a:extLst>
        </p:cNvPr>
        <p:cNvGrpSpPr/>
        <p:nvPr/>
      </p:nvGrpSpPr>
      <p:grpSpPr>
        <a:xfrm>
          <a:off x="0" y="0"/>
          <a:ext cx="0" cy="0"/>
          <a:chOff x="0" y="0"/>
          <a:chExt cx="0" cy="0"/>
        </a:xfrm>
      </p:grpSpPr>
      <p:sp>
        <p:nvSpPr>
          <p:cNvPr id="155" name="Google Shape;155;p29">
            <a:extLst>
              <a:ext uri="{FF2B5EF4-FFF2-40B4-BE49-F238E27FC236}">
                <a16:creationId xmlns:a16="http://schemas.microsoft.com/office/drawing/2014/main" id="{AFFF1D47-595A-303F-7398-57005C26D60C}"/>
              </a:ext>
            </a:extLst>
          </p:cNvPr>
          <p:cNvSpPr txBox="1">
            <a:spLocks noGrp="1"/>
          </p:cNvSpPr>
          <p:nvPr>
            <p:ph type="title"/>
          </p:nvPr>
        </p:nvSpPr>
        <p:spPr>
          <a:xfrm>
            <a:off x="311700" y="276937"/>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dirty="0">
                <a:latin typeface="Playfair Display SC"/>
                <a:ea typeface="Playfair Display SC"/>
                <a:cs typeface="Playfair Display SC"/>
                <a:sym typeface="Playfair Display SC"/>
              </a:rPr>
              <a:t>Exit/Entry/Continuation</a:t>
            </a:r>
            <a:endParaRPr b="1" dirty="0">
              <a:latin typeface="Playfair Display SC"/>
              <a:ea typeface="Playfair Display SC"/>
              <a:cs typeface="Playfair Display SC"/>
              <a:sym typeface="Playfair Display SC"/>
            </a:endParaRPr>
          </a:p>
        </p:txBody>
      </p:sp>
      <p:graphicFrame>
        <p:nvGraphicFramePr>
          <p:cNvPr id="156" name="Google Shape;156;p29">
            <a:extLst>
              <a:ext uri="{FF2B5EF4-FFF2-40B4-BE49-F238E27FC236}">
                <a16:creationId xmlns:a16="http://schemas.microsoft.com/office/drawing/2014/main" id="{5E131599-696D-176B-1FE3-693965890D3D}"/>
              </a:ext>
            </a:extLst>
          </p:cNvPr>
          <p:cNvGraphicFramePr/>
          <p:nvPr>
            <p:extLst>
              <p:ext uri="{D42A27DB-BD31-4B8C-83A1-F6EECF244321}">
                <p14:modId xmlns:p14="http://schemas.microsoft.com/office/powerpoint/2010/main" val="2083672022"/>
              </p:ext>
            </p:extLst>
          </p:nvPr>
        </p:nvGraphicFramePr>
        <p:xfrm>
          <a:off x="952500" y="1242732"/>
          <a:ext cx="7239000" cy="3565890"/>
        </p:xfrm>
        <a:graphic>
          <a:graphicData uri="http://schemas.openxmlformats.org/drawingml/2006/table">
            <a:tbl>
              <a:tblPr>
                <a:noFill/>
                <a:tableStyleId>{B19079D5-EB02-40DE-8984-02438FD73751}</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Grade</a:t>
                      </a:r>
                      <a:endParaRPr b="1">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dirty="0">
                          <a:latin typeface="Playfair Display"/>
                          <a:ea typeface="Playfair Display"/>
                          <a:cs typeface="Playfair Display"/>
                          <a:sym typeface="Playfair Display"/>
                        </a:rPr>
                        <a:t>Exit</a:t>
                      </a:r>
                      <a:endParaRPr b="1"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dirty="0">
                          <a:latin typeface="Playfair Display"/>
                          <a:ea typeface="Playfair Display"/>
                          <a:cs typeface="Playfair Display"/>
                          <a:sym typeface="Playfair Display"/>
                        </a:rPr>
                        <a:t>Entry </a:t>
                      </a:r>
                      <a:endParaRPr b="1"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Continuation</a:t>
                      </a:r>
                      <a:endParaRPr b="1">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G7</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10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G8</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7</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G9</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7</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G10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9</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G11</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G12</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2499307791"/>
                  </a:ext>
                </a:extLst>
              </a:tr>
              <a:tr h="381000">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Totals</a:t>
                      </a:r>
                      <a:endParaRPr>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47</a:t>
                      </a:r>
                      <a:endParaRPr dirty="0">
                        <a:latin typeface="Playfair Display"/>
                        <a:ea typeface="Playfair Display"/>
                        <a:cs typeface="Playfair Display"/>
                        <a:sym typeface="Playfair Display"/>
                      </a:endParaRPr>
                    </a:p>
                  </a:txBody>
                  <a:tcPr marL="91425" marR="91425" marT="91425" marB="91425">
                    <a:lnL w="2857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Playfair Display"/>
                          <a:ea typeface="Playfair Display"/>
                          <a:cs typeface="Playfair Display"/>
                          <a:sym typeface="Playfair Display"/>
                        </a:rPr>
                        <a:t>125</a:t>
                      </a:r>
                      <a:endParaRPr dirty="0">
                        <a:latin typeface="Playfair Display"/>
                        <a:ea typeface="Playfair Display"/>
                        <a:cs typeface="Playfair Display"/>
                        <a:sym typeface="Playfair Display"/>
                      </a:endParaRPr>
                    </a:p>
                  </a:txBody>
                  <a:tcPr marL="91425" marR="91425" marT="91425" marB="91425">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81000">
                <a:tc gridSpan="4">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Total  = 175</a:t>
                      </a:r>
                      <a:endParaRPr dirty="0">
                        <a:latin typeface="Playfair Display"/>
                        <a:ea typeface="Playfair Display"/>
                        <a:cs typeface="Playfair Display"/>
                        <a:sym typeface="Playfair Display"/>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0696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Playfair Display SC"/>
                <a:ea typeface="Playfair Display SC"/>
                <a:cs typeface="Playfair Display SC"/>
                <a:sym typeface="Playfair Display SC"/>
              </a:rPr>
              <a:t>Language Acquisition </a:t>
            </a:r>
            <a:endParaRPr b="1">
              <a:latin typeface="Playfair Display SC"/>
              <a:ea typeface="Playfair Display SC"/>
              <a:cs typeface="Playfair Display SC"/>
              <a:sym typeface="Playfair Display SC"/>
            </a:endParaRPr>
          </a:p>
        </p:txBody>
      </p:sp>
      <p:sp>
        <p:nvSpPr>
          <p:cNvPr id="162" name="Google Shape;162;p30"/>
          <p:cNvSpPr txBox="1">
            <a:spLocks noGrp="1"/>
          </p:cNvSpPr>
          <p:nvPr>
            <p:ph type="body" idx="1"/>
          </p:nvPr>
        </p:nvSpPr>
        <p:spPr>
          <a:xfrm>
            <a:off x="311700" y="1152475"/>
            <a:ext cx="8520600" cy="3416400"/>
          </a:xfrm>
          <a:prstGeom prst="rect">
            <a:avLst/>
          </a:prstGeom>
          <a:solidFill>
            <a:srgbClr val="D9EAD3"/>
          </a:solid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600">
                <a:solidFill>
                  <a:schemeClr val="dk1"/>
                </a:solidFill>
                <a:latin typeface="Playfair Display"/>
                <a:ea typeface="Playfair Display"/>
                <a:cs typeface="Playfair Display"/>
                <a:sym typeface="Playfair Display"/>
              </a:rPr>
              <a:t>How long does it take for a language learner to go through the language acquisition stages? </a:t>
            </a:r>
            <a:endParaRPr sz="1600">
              <a:solidFill>
                <a:schemeClr val="dk1"/>
              </a:solidFill>
              <a:latin typeface="Playfair Display"/>
              <a:ea typeface="Playfair Display"/>
              <a:cs typeface="Playfair Display"/>
              <a:sym typeface="Playfair Display"/>
            </a:endParaRPr>
          </a:p>
          <a:p>
            <a:pPr marL="457200" lvl="0" indent="-311150" algn="l" rtl="0">
              <a:spcBef>
                <a:spcPts val="1200"/>
              </a:spcBef>
              <a:spcAft>
                <a:spcPts val="0"/>
              </a:spcAft>
              <a:buClr>
                <a:schemeClr val="dk1"/>
              </a:buClr>
              <a:buSzPts val="1300"/>
              <a:buFont typeface="Playfair Display"/>
              <a:buChar char="●"/>
            </a:pPr>
            <a:r>
              <a:rPr lang="en" sz="1300">
                <a:solidFill>
                  <a:schemeClr val="dk1"/>
                </a:solidFill>
                <a:latin typeface="Playfair Display"/>
                <a:ea typeface="Playfair Display"/>
                <a:cs typeface="Playfair Display"/>
                <a:sym typeface="Playfair Display"/>
              </a:rPr>
              <a:t>Just as in any other learning situation, it depends on the individual. </a:t>
            </a:r>
            <a:endParaRPr sz="1300">
              <a:solidFill>
                <a:schemeClr val="dk1"/>
              </a:solidFill>
              <a:latin typeface="Playfair Display"/>
              <a:ea typeface="Playfair Display"/>
              <a:cs typeface="Playfair Display"/>
              <a:sym typeface="Playfair Display"/>
            </a:endParaRPr>
          </a:p>
          <a:p>
            <a:pPr marL="457200" lvl="0" indent="-311150" algn="l" rtl="0">
              <a:spcBef>
                <a:spcPts val="0"/>
              </a:spcBef>
              <a:spcAft>
                <a:spcPts val="0"/>
              </a:spcAft>
              <a:buClr>
                <a:schemeClr val="dk1"/>
              </a:buClr>
              <a:buSzPts val="1300"/>
              <a:buFont typeface="Playfair Display"/>
              <a:buChar char="●"/>
            </a:pPr>
            <a:r>
              <a:rPr lang="en" sz="1300">
                <a:solidFill>
                  <a:schemeClr val="dk1"/>
                </a:solidFill>
                <a:latin typeface="Playfair Display"/>
                <a:ea typeface="Playfair Display"/>
                <a:cs typeface="Playfair Display"/>
                <a:sym typeface="Playfair Display"/>
              </a:rPr>
              <a:t>One of the major contributors to accelerated second language learning is the strength of first language skills. The general consensus is that it takes between five to seven years for an individual to achieve advanced fluency. </a:t>
            </a:r>
            <a:endParaRPr sz="1300">
              <a:solidFill>
                <a:schemeClr val="dk1"/>
              </a:solidFill>
              <a:latin typeface="Playfair Display"/>
              <a:ea typeface="Playfair Display"/>
              <a:cs typeface="Playfair Display"/>
              <a:sym typeface="Playfair Display"/>
            </a:endParaRPr>
          </a:p>
          <a:p>
            <a:pPr marL="457200" lvl="0" indent="-311150" algn="l" rtl="0">
              <a:spcBef>
                <a:spcPts val="0"/>
              </a:spcBef>
              <a:spcAft>
                <a:spcPts val="0"/>
              </a:spcAft>
              <a:buClr>
                <a:schemeClr val="dk1"/>
              </a:buClr>
              <a:buSzPts val="1300"/>
              <a:buFont typeface="Playfair Display"/>
              <a:buChar char="●"/>
            </a:pPr>
            <a:r>
              <a:rPr lang="en" sz="1300">
                <a:solidFill>
                  <a:schemeClr val="dk1"/>
                </a:solidFill>
                <a:latin typeface="Playfair Display"/>
                <a:ea typeface="Playfair Display"/>
                <a:cs typeface="Playfair Display"/>
                <a:sym typeface="Playfair Display"/>
              </a:rPr>
              <a:t>This generally applies to individuals who have strong first language and literacy skills. If an individual has not fully developed first language and literacy skills, it may take between seven to ten years to reach advanced fluency. </a:t>
            </a:r>
            <a:endParaRPr sz="1300">
              <a:solidFill>
                <a:schemeClr val="dk1"/>
              </a:solidFill>
              <a:latin typeface="Playfair Display"/>
              <a:ea typeface="Playfair Display"/>
              <a:cs typeface="Playfair Display"/>
              <a:sym typeface="Playfair Display"/>
            </a:endParaRPr>
          </a:p>
          <a:p>
            <a:pPr marL="457200" lvl="0" indent="-311150" algn="l" rtl="0">
              <a:spcBef>
                <a:spcPts val="0"/>
              </a:spcBef>
              <a:spcAft>
                <a:spcPts val="0"/>
              </a:spcAft>
              <a:buClr>
                <a:schemeClr val="dk1"/>
              </a:buClr>
              <a:buSzPts val="1300"/>
              <a:buFont typeface="Playfair Display"/>
              <a:buChar char="●"/>
            </a:pPr>
            <a:r>
              <a:rPr lang="en" sz="1300">
                <a:solidFill>
                  <a:schemeClr val="dk1"/>
                </a:solidFill>
                <a:latin typeface="Playfair Display"/>
                <a:ea typeface="Playfair Display"/>
                <a:cs typeface="Playfair Display"/>
                <a:sym typeface="Playfair Display"/>
              </a:rPr>
              <a:t>It is very important to note that every ELL student comes with his or her own unique language and education background, and this will have an impact on their English learning process.</a:t>
            </a:r>
            <a:endParaRPr sz="1300">
              <a:solidFill>
                <a:schemeClr val="dk1"/>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78400" y="1370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WIDA Proficiency Levels</a:t>
            </a:r>
            <a:endParaRPr>
              <a:latin typeface="Playfair Display SC"/>
              <a:ea typeface="Playfair Display SC"/>
              <a:cs typeface="Playfair Display SC"/>
              <a:sym typeface="Playfair Display SC"/>
            </a:endParaRPr>
          </a:p>
        </p:txBody>
      </p:sp>
      <p:pic>
        <p:nvPicPr>
          <p:cNvPr id="63" name="Google Shape;63;p14"/>
          <p:cNvPicPr preferRelativeResize="0"/>
          <p:nvPr/>
        </p:nvPicPr>
        <p:blipFill>
          <a:blip r:embed="rId3">
            <a:alphaModFix/>
          </a:blip>
          <a:stretch>
            <a:fillRect/>
          </a:stretch>
        </p:blipFill>
        <p:spPr>
          <a:xfrm>
            <a:off x="2208038" y="750600"/>
            <a:ext cx="4661325" cy="3477350"/>
          </a:xfrm>
          <a:prstGeom prst="rect">
            <a:avLst/>
          </a:prstGeom>
          <a:noFill/>
          <a:ln w="76200" cap="flat" cmpd="sng">
            <a:solidFill>
              <a:srgbClr val="38761D"/>
            </a:solidFill>
            <a:prstDash val="solid"/>
            <a:round/>
            <a:headEnd type="none" w="sm" len="sm"/>
            <a:tailEnd type="none" w="sm" len="sm"/>
          </a:ln>
          <a:effectLst>
            <a:outerShdw blurRad="57150" dist="19050" dir="5400000" algn="bl" rotWithShape="0">
              <a:srgbClr val="000000">
                <a:alpha val="50000"/>
              </a:srgbClr>
            </a:outerShdw>
          </a:effectLst>
        </p:spPr>
      </p:pic>
      <p:sp>
        <p:nvSpPr>
          <p:cNvPr id="64" name="Google Shape;64;p14"/>
          <p:cNvSpPr txBox="1"/>
          <p:nvPr/>
        </p:nvSpPr>
        <p:spPr>
          <a:xfrm>
            <a:off x="622800" y="4444400"/>
            <a:ext cx="789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Playfair Display"/>
                <a:ea typeface="Playfair Display"/>
                <a:cs typeface="Playfair Display"/>
                <a:sym typeface="Playfair Display"/>
              </a:rPr>
              <a:t>Per the state of New Jersey Department of Education, students must achieve a proficiency level of at least 4.5 to exit our English as a Second Language (ESL) Program.</a:t>
            </a:r>
            <a:endParaRPr>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How we Use this Data to Inform Instruction</a:t>
            </a:r>
            <a:endParaRPr>
              <a:latin typeface="Playfair Display SC"/>
              <a:ea typeface="Playfair Display SC"/>
              <a:cs typeface="Playfair Display SC"/>
              <a:sym typeface="Playfair Display SC"/>
            </a:endParaRPr>
          </a:p>
        </p:txBody>
      </p:sp>
      <p:pic>
        <p:nvPicPr>
          <p:cNvPr id="168" name="Google Shape;168;p31"/>
          <p:cNvPicPr preferRelativeResize="0"/>
          <p:nvPr/>
        </p:nvPicPr>
        <p:blipFill>
          <a:blip r:embed="rId3">
            <a:alphaModFix/>
          </a:blip>
          <a:stretch>
            <a:fillRect/>
          </a:stretch>
        </p:blipFill>
        <p:spPr>
          <a:xfrm>
            <a:off x="311700" y="1017725"/>
            <a:ext cx="2750325" cy="3934350"/>
          </a:xfrm>
          <a:prstGeom prst="rect">
            <a:avLst/>
          </a:prstGeom>
          <a:noFill/>
          <a:ln>
            <a:noFill/>
          </a:ln>
        </p:spPr>
      </p:pic>
      <p:sp>
        <p:nvSpPr>
          <p:cNvPr id="169" name="Google Shape;169;p31"/>
          <p:cNvSpPr txBox="1"/>
          <p:nvPr/>
        </p:nvSpPr>
        <p:spPr>
          <a:xfrm>
            <a:off x="3828500" y="1017725"/>
            <a:ext cx="4694100" cy="425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mpt"/>
                <a:ea typeface="Prompt"/>
                <a:cs typeface="Prompt"/>
                <a:sym typeface="Prompt"/>
              </a:rPr>
              <a:t>T</a:t>
            </a:r>
            <a:r>
              <a:rPr lang="en">
                <a:latin typeface="Playfair Display"/>
                <a:ea typeface="Playfair Display"/>
                <a:cs typeface="Playfair Display"/>
                <a:sym typeface="Playfair Display"/>
              </a:rPr>
              <a:t>he ACCESS proficiency levels align to the World-Class Instructional Design and Assessment (WIDA) </a:t>
            </a:r>
            <a:r>
              <a:rPr lang="en" i="1">
                <a:latin typeface="Playfair Display"/>
                <a:ea typeface="Playfair Display"/>
                <a:cs typeface="Playfair Display"/>
                <a:sym typeface="Playfair Display"/>
              </a:rPr>
              <a:t>Can Do Descriptors.</a:t>
            </a:r>
            <a:r>
              <a:rPr lang="en">
                <a:latin typeface="Playfair Display"/>
                <a:ea typeface="Playfair Display"/>
                <a:cs typeface="Playfair Display"/>
                <a:sym typeface="Playfair Display"/>
              </a:rPr>
              <a:t> These descriptors highlight what students </a:t>
            </a:r>
            <a:r>
              <a:rPr lang="en" i="1">
                <a:latin typeface="Playfair Display"/>
                <a:ea typeface="Playfair Display"/>
                <a:cs typeface="Playfair Display"/>
                <a:sym typeface="Playfair Display"/>
              </a:rPr>
              <a:t>can</a:t>
            </a:r>
            <a:r>
              <a:rPr lang="en">
                <a:latin typeface="Playfair Display"/>
                <a:ea typeface="Playfair Display"/>
                <a:cs typeface="Playfair Display"/>
                <a:sym typeface="Playfair Display"/>
              </a:rPr>
              <a:t> do at various stages of language development across the domains of writing, reading, speaking and listening.  Teachers can use the </a:t>
            </a:r>
            <a:r>
              <a:rPr lang="en" i="1">
                <a:latin typeface="Playfair Display"/>
                <a:ea typeface="Playfair Display"/>
                <a:cs typeface="Playfair Display"/>
                <a:sym typeface="Playfair Display"/>
              </a:rPr>
              <a:t>Can Do Descriptors</a:t>
            </a:r>
            <a:r>
              <a:rPr lang="en">
                <a:latin typeface="Playfair Display"/>
                <a:ea typeface="Playfair Display"/>
                <a:cs typeface="Playfair Display"/>
                <a:sym typeface="Playfair Display"/>
              </a:rPr>
              <a:t> to:</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Better understand what students, at different levels of language proficiency, can do with language</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Expand their understanding of what the process of language development can look look</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Collaborate about scaffolding students need to engage in content-area learning and develop language at the same time</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Differentiate instruction and classroom assessment for language</a:t>
            </a:r>
            <a:endParaRPr>
              <a:latin typeface="Playfair Display"/>
              <a:ea typeface="Playfair Display"/>
              <a:cs typeface="Playfair Display"/>
              <a:sym typeface="Playfair Display"/>
            </a:endParaRPr>
          </a:p>
          <a:p>
            <a:pPr marL="0" lvl="0" indent="0" algn="l" rtl="0">
              <a:lnSpc>
                <a:spcPct val="115000"/>
              </a:lnSpc>
              <a:spcBef>
                <a:spcPts val="0"/>
              </a:spcBef>
              <a:spcAft>
                <a:spcPts val="0"/>
              </a:spcAft>
              <a:buNone/>
            </a:pPr>
            <a:endParaRPr sz="1200">
              <a:solidFill>
                <a:srgbClr val="2F2F2F"/>
              </a:solidFill>
              <a:highlight>
                <a:srgbClr val="FFFFFF"/>
              </a:highlight>
            </a:endParaRPr>
          </a:p>
          <a:p>
            <a:pPr marL="0" lvl="0" indent="0" algn="l" rtl="0">
              <a:spcBef>
                <a:spcPts val="1500"/>
              </a:spcBef>
              <a:spcAft>
                <a:spcPts val="0"/>
              </a:spcAft>
              <a:buNone/>
            </a:pPr>
            <a:endParaRPr>
              <a:latin typeface="Prompt"/>
              <a:ea typeface="Prompt"/>
              <a:cs typeface="Prompt"/>
              <a:sym typeface="Promp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580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Alternate ACCESS Proficiency  levels</a:t>
            </a:r>
            <a:endParaRPr>
              <a:latin typeface="Playfair Display SC"/>
              <a:ea typeface="Playfair Display SC"/>
              <a:cs typeface="Playfair Display SC"/>
              <a:sym typeface="Playfair Display SC"/>
            </a:endParaRPr>
          </a:p>
        </p:txBody>
      </p:sp>
      <p:pic>
        <p:nvPicPr>
          <p:cNvPr id="70" name="Google Shape;70;p15"/>
          <p:cNvPicPr preferRelativeResize="0"/>
          <p:nvPr/>
        </p:nvPicPr>
        <p:blipFill rotWithShape="1">
          <a:blip r:embed="rId3">
            <a:alphaModFix/>
          </a:blip>
          <a:srcRect l="2660" t="15606" r="2660" b="7095"/>
          <a:stretch/>
        </p:blipFill>
        <p:spPr>
          <a:xfrm>
            <a:off x="197425" y="901175"/>
            <a:ext cx="6639800" cy="4065677"/>
          </a:xfrm>
          <a:prstGeom prst="rect">
            <a:avLst/>
          </a:prstGeom>
          <a:noFill/>
          <a:ln>
            <a:noFill/>
          </a:ln>
        </p:spPr>
      </p:pic>
      <p:sp>
        <p:nvSpPr>
          <p:cNvPr id="71" name="Google Shape;71;p15"/>
          <p:cNvSpPr txBox="1"/>
          <p:nvPr/>
        </p:nvSpPr>
        <p:spPr>
          <a:xfrm>
            <a:off x="7065825" y="1725150"/>
            <a:ext cx="19638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layfair Display"/>
                <a:ea typeface="Playfair Display"/>
                <a:cs typeface="Playfair Display"/>
                <a:sym typeface="Playfair Display"/>
              </a:rPr>
              <a:t>Qualifying students with disabilities can take an Alternate ACCESS test and exit our ESL program with a score of P1- Entering.</a:t>
            </a:r>
            <a:endParaRPr>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3535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Kindergarten Frequency Report</a:t>
            </a:r>
            <a:endParaRPr>
              <a:latin typeface="Playfair Display SC"/>
              <a:ea typeface="Playfair Display SC"/>
              <a:cs typeface="Playfair Display SC"/>
              <a:sym typeface="Playfair Display SC"/>
            </a:endParaRPr>
          </a:p>
        </p:txBody>
      </p:sp>
      <p:graphicFrame>
        <p:nvGraphicFramePr>
          <p:cNvPr id="77" name="Google Shape;77;p16"/>
          <p:cNvGraphicFramePr/>
          <p:nvPr>
            <p:extLst>
              <p:ext uri="{D42A27DB-BD31-4B8C-83A1-F6EECF244321}">
                <p14:modId xmlns:p14="http://schemas.microsoft.com/office/powerpoint/2010/main" val="3028464839"/>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17</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71%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8%</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8%</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8%</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 24 </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1st Grade Frequency Report</a:t>
            </a:r>
            <a:endParaRPr>
              <a:latin typeface="Playfair Display SC"/>
              <a:ea typeface="Playfair Display SC"/>
              <a:cs typeface="Playfair Display SC"/>
              <a:sym typeface="Playfair Display SC"/>
            </a:endParaRPr>
          </a:p>
        </p:txBody>
      </p:sp>
      <p:graphicFrame>
        <p:nvGraphicFramePr>
          <p:cNvPr id="83" name="Google Shape;83;p17"/>
          <p:cNvGraphicFramePr/>
          <p:nvPr>
            <p:extLst>
              <p:ext uri="{D42A27DB-BD31-4B8C-83A1-F6EECF244321}">
                <p14:modId xmlns:p14="http://schemas.microsoft.com/office/powerpoint/2010/main" val="2984016583"/>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7%</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 dirty="0">
                          <a:latin typeface="Playfair Display"/>
                          <a:ea typeface="Playfair Display"/>
                          <a:cs typeface="Playfair Display"/>
                          <a:sym typeface="Playfair Display"/>
                        </a:rPr>
                        <a:t>                         15</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52%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 29</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2nd Grade Frequency Report</a:t>
            </a:r>
            <a:endParaRPr>
              <a:latin typeface="Playfair Display SC"/>
              <a:ea typeface="Playfair Display SC"/>
              <a:cs typeface="Playfair Display SC"/>
              <a:sym typeface="Playfair Display SC"/>
            </a:endParaRPr>
          </a:p>
        </p:txBody>
      </p:sp>
      <p:graphicFrame>
        <p:nvGraphicFramePr>
          <p:cNvPr id="89" name="Google Shape;89;p18"/>
          <p:cNvGraphicFramePr/>
          <p:nvPr>
            <p:extLst>
              <p:ext uri="{D42A27DB-BD31-4B8C-83A1-F6EECF244321}">
                <p14:modId xmlns:p14="http://schemas.microsoft.com/office/powerpoint/2010/main" val="958016"/>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15</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75%</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5%</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:20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90" name="Google Shape;90;p18"/>
          <p:cNvSpPr txBox="1"/>
          <p:nvPr/>
        </p:nvSpPr>
        <p:spPr>
          <a:xfrm>
            <a:off x="1054175" y="949100"/>
            <a:ext cx="6966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i="1">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3rd Grade Frequency report</a:t>
            </a:r>
            <a:endParaRPr>
              <a:latin typeface="Playfair Display SC"/>
              <a:ea typeface="Playfair Display SC"/>
              <a:cs typeface="Playfair Display SC"/>
              <a:sym typeface="Playfair Display SC"/>
            </a:endParaRPr>
          </a:p>
        </p:txBody>
      </p:sp>
      <p:graphicFrame>
        <p:nvGraphicFramePr>
          <p:cNvPr id="96" name="Google Shape;96;p19"/>
          <p:cNvGraphicFramePr/>
          <p:nvPr>
            <p:extLst>
              <p:ext uri="{D42A27DB-BD31-4B8C-83A1-F6EECF244321}">
                <p14:modId xmlns:p14="http://schemas.microsoft.com/office/powerpoint/2010/main" val="354132612"/>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6%</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24%</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8</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47%</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18%</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6%</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:17 </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4th Grade Frequency Report</a:t>
            </a:r>
            <a:endParaRPr>
              <a:latin typeface="Playfair Display SC"/>
              <a:ea typeface="Playfair Display SC"/>
              <a:cs typeface="Playfair Display SC"/>
              <a:sym typeface="Playfair Display SC"/>
            </a:endParaRPr>
          </a:p>
        </p:txBody>
      </p:sp>
      <p:graphicFrame>
        <p:nvGraphicFramePr>
          <p:cNvPr id="102" name="Google Shape;102;p20"/>
          <p:cNvGraphicFramePr/>
          <p:nvPr>
            <p:extLst>
              <p:ext uri="{D42A27DB-BD31-4B8C-83A1-F6EECF244321}">
                <p14:modId xmlns:p14="http://schemas.microsoft.com/office/powerpoint/2010/main" val="4241886485"/>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1</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9%</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9%</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5</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45%</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36%</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:11</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layfair Display SC"/>
                <a:ea typeface="Playfair Display SC"/>
                <a:cs typeface="Playfair Display SC"/>
                <a:sym typeface="Playfair Display SC"/>
              </a:rPr>
              <a:t>5th Grade Frequency Report</a:t>
            </a:r>
            <a:endParaRPr>
              <a:latin typeface="Playfair Display SC"/>
              <a:ea typeface="Playfair Display SC"/>
              <a:cs typeface="Playfair Display SC"/>
              <a:sym typeface="Playfair Display SC"/>
            </a:endParaRPr>
          </a:p>
        </p:txBody>
      </p:sp>
      <p:graphicFrame>
        <p:nvGraphicFramePr>
          <p:cNvPr id="108" name="Google Shape;108;p21"/>
          <p:cNvGraphicFramePr/>
          <p:nvPr>
            <p:extLst>
              <p:ext uri="{D42A27DB-BD31-4B8C-83A1-F6EECF244321}">
                <p14:modId xmlns:p14="http://schemas.microsoft.com/office/powerpoint/2010/main" val="535828999"/>
              </p:ext>
            </p:extLst>
          </p:nvPr>
        </p:nvGraphicFramePr>
        <p:xfrm>
          <a:off x="952500" y="1241950"/>
          <a:ext cx="7239000" cy="3565890"/>
        </p:xfrm>
        <a:graphic>
          <a:graphicData uri="http://schemas.openxmlformats.org/drawingml/2006/table">
            <a:tbl>
              <a:tblPr>
                <a:noFill/>
                <a:tableStyleId>{B19079D5-EB02-40DE-8984-02438FD73751}</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Proficiency Level</a:t>
                      </a:r>
                      <a:endParaRPr b="1">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Overall Score</a:t>
                      </a:r>
                      <a:endParaRPr b="1">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Students at Level</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 of Total Tested</a:t>
                      </a:r>
                      <a:endParaRPr>
                        <a:latin typeface="Playfair Display"/>
                        <a:ea typeface="Playfair Display"/>
                        <a:cs typeface="Playfair Display"/>
                        <a:sym typeface="Playfair Display"/>
                      </a:endParaRPr>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 Entering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0%</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 Emerging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44%</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 Developing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27%</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 Expanding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6AA84F"/>
                    </a:solidFill>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Playfair Display"/>
                          <a:ea typeface="Playfair Display"/>
                          <a:cs typeface="Playfair Display"/>
                          <a:sym typeface="Playfair Display"/>
                        </a:rPr>
                        <a:t>33%</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 Bridging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 Reaching</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45818E"/>
                    </a:solidFill>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gridSpan="3">
                  <a:txBody>
                    <a:bodyPr/>
                    <a:lstStyle/>
                    <a:p>
                      <a:pPr marL="0" lvl="0" indent="0" algn="r" rtl="0">
                        <a:spcBef>
                          <a:spcPts val="0"/>
                        </a:spcBef>
                        <a:spcAft>
                          <a:spcPts val="0"/>
                        </a:spcAft>
                        <a:buNone/>
                      </a:pPr>
                      <a:r>
                        <a:rPr lang="en" b="1" dirty="0">
                          <a:latin typeface="Playfair Display"/>
                          <a:ea typeface="Playfair Display"/>
                          <a:cs typeface="Playfair Display"/>
                          <a:sym typeface="Playfair Display"/>
                        </a:rPr>
                        <a:t>Total Tested</a:t>
                      </a:r>
                      <a:r>
                        <a:rPr lang="en" dirty="0">
                          <a:latin typeface="Playfair Display"/>
                          <a:ea typeface="Playfair Display"/>
                          <a:cs typeface="Playfair Display"/>
                          <a:sym typeface="Playfair Display"/>
                        </a:rPr>
                        <a:t>: 9 </a:t>
                      </a:r>
                      <a:endParaRPr dirty="0">
                        <a:latin typeface="Playfair Display"/>
                        <a:ea typeface="Playfair Display"/>
                        <a:cs typeface="Playfair Display"/>
                        <a:sym typeface="Playfair Displa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Words>1076</Words>
  <Application>Microsoft Office PowerPoint</Application>
  <PresentationFormat>On-screen Show (16:9)</PresentationFormat>
  <Paragraphs>398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Playfair Display</vt:lpstr>
      <vt:lpstr>Playfair Display SC</vt:lpstr>
      <vt:lpstr>Arial</vt:lpstr>
      <vt:lpstr>Prompt</vt:lpstr>
      <vt:lpstr>Simple Light</vt:lpstr>
      <vt:lpstr>2025 ACCESS &amp; Alternate ACCESS Score Reports</vt:lpstr>
      <vt:lpstr>WIDA Proficiency Levels</vt:lpstr>
      <vt:lpstr>Alternate ACCESS Proficiency  levels</vt:lpstr>
      <vt:lpstr>Kindergarten Frequency Report</vt:lpstr>
      <vt:lpstr>1st Grade Frequency Report</vt:lpstr>
      <vt:lpstr>2nd Grade Frequency Report</vt:lpstr>
      <vt:lpstr>3rd Grade Frequency report</vt:lpstr>
      <vt:lpstr>4th Grade Frequency Report</vt:lpstr>
      <vt:lpstr>5th Grade Frequency Report</vt:lpstr>
      <vt:lpstr>6th Grade Frequency Report</vt:lpstr>
      <vt:lpstr>7th Grade Frequency Report</vt:lpstr>
      <vt:lpstr>8th Grade Frequency Report</vt:lpstr>
      <vt:lpstr>9th Grade Frequency Report</vt:lpstr>
      <vt:lpstr>10th Grade Frequency Report</vt:lpstr>
      <vt:lpstr>11th Grade Frequency Report</vt:lpstr>
      <vt:lpstr>12th Grade Frequency Report</vt:lpstr>
      <vt:lpstr>Exit/Entry/Continuation</vt:lpstr>
      <vt:lpstr>Exit/Entry/Continuation</vt:lpstr>
      <vt:lpstr>Language Acquisition </vt:lpstr>
      <vt:lpstr>How we Use this Data to Inform Instruction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Dr. Lehman</dc:creator>
  <cp:lastModifiedBy>tonijohnson31@gmail.com</cp:lastModifiedBy>
  <cp:revision>2</cp:revision>
  <cp:lastPrinted>2025-07-08T13:44:45Z</cp:lastPrinted>
  <dcterms:modified xsi:type="dcterms:W3CDTF">2025-07-08T13:46:38Z</dcterms:modified>
</cp:coreProperties>
</file>